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7560000" cx="10692000"/>
  <p:notesSz cx="7560000" cy="10692000"/>
  <p:embeddedFontLst>
    <p:embeddedFont>
      <p:font typeface="IBM Plex Sans"/>
      <p:regular r:id="rId8"/>
      <p:bold r:id="rId9"/>
      <p:italic r:id="rId10"/>
      <p:boldItalic r:id="rId11"/>
    </p:embeddedFont>
    <p:embeddedFont>
      <p:font typeface="IBM Plex Sans Light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60">
          <p15:clr>
            <a:srgbClr val="A4A3A4"/>
          </p15:clr>
        </p15:guide>
        <p15:guide id="2" pos="6552">
          <p15:clr>
            <a:srgbClr val="A4A3A4"/>
          </p15:clr>
        </p15:guide>
        <p15:guide id="3" orient="horz" pos="212">
          <p15:clr>
            <a:srgbClr val="A4A3A4"/>
          </p15:clr>
        </p15:guide>
        <p15:guide id="4" orient="horz" pos="4570">
          <p15:clr>
            <a:srgbClr val="A4A3A4"/>
          </p15:clr>
        </p15:guide>
        <p15:guide id="5" pos="3368">
          <p15:clr>
            <a:srgbClr val="A4A3A4"/>
          </p15:clr>
        </p15:guide>
        <p15:guide id="6" orient="horz" pos="1800">
          <p15:clr>
            <a:srgbClr val="A4A3A4"/>
          </p15:clr>
        </p15:guide>
        <p15:guide id="7" pos="4553">
          <p15:clr>
            <a:srgbClr val="A4A3A4"/>
          </p15:clr>
        </p15:guide>
        <p15:guide id="8" pos="4298">
          <p15:clr>
            <a:srgbClr val="A4A3A4"/>
          </p15:clr>
        </p15:guide>
        <p15:guide id="9" pos="3496">
          <p15:clr>
            <a:srgbClr val="9AA0A6"/>
          </p15:clr>
        </p15:guide>
        <p15:guide id="10" orient="horz" pos="911">
          <p15:clr>
            <a:srgbClr val="9AA0A6"/>
          </p15:clr>
        </p15:guide>
        <p15:guide id="11" orient="horz" pos="2182">
          <p15:clr>
            <a:srgbClr val="9AA0A6"/>
          </p15:clr>
        </p15:guide>
        <p15:guide id="12" pos="2363">
          <p15:clr>
            <a:srgbClr val="9AA0A6"/>
          </p15:clr>
        </p15:guide>
        <p15:guide id="13" pos="227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F501728A-4694-4B4E-932F-6DE6F723CAE7}">
  <a:tblStyle styleId="{F501728A-4694-4B4E-932F-6DE6F723CAE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0"/>
        <p:guide pos="6552"/>
        <p:guide pos="212" orient="horz"/>
        <p:guide pos="4570" orient="horz"/>
        <p:guide pos="3368"/>
        <p:guide pos="1800" orient="horz"/>
        <p:guide pos="4553"/>
        <p:guide pos="4298"/>
        <p:guide pos="3496"/>
        <p:guide pos="911" orient="horz"/>
        <p:guide pos="2182" orient="horz"/>
        <p:guide pos="2363"/>
        <p:guide pos="22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MPlexSans-boldItalic.fntdata"/><Relationship Id="rId10" Type="http://schemas.openxmlformats.org/officeDocument/2006/relationships/font" Target="fonts/IBMPlexSans-italic.fntdata"/><Relationship Id="rId13" Type="http://schemas.openxmlformats.org/officeDocument/2006/relationships/font" Target="fonts/IBMPlexSansLight-bold.fntdata"/><Relationship Id="rId12" Type="http://schemas.openxmlformats.org/officeDocument/2006/relationships/font" Target="fonts/IBMPlexSansLight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IBMPlexSans-bold.fntdata"/><Relationship Id="rId15" Type="http://schemas.openxmlformats.org/officeDocument/2006/relationships/font" Target="fonts/IBMPlexSansLight-boldItalic.fntdata"/><Relationship Id="rId14" Type="http://schemas.openxmlformats.org/officeDocument/2006/relationships/font" Target="fonts/IBMPlexSansLight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IBMPlex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de0dfa0a4_0_45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de0dfa0a4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0" y="-75"/>
            <a:ext cx="106920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0" y="542200"/>
            <a:ext cx="60729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DESIGN PRINCIPLES</a:t>
            </a:r>
            <a:endParaRPr>
              <a:solidFill>
                <a:srgbClr val="8D86FC"/>
              </a:solidFill>
            </a:endParaRPr>
          </a:p>
        </p:txBody>
      </p:sp>
      <p:graphicFrame>
        <p:nvGraphicFramePr>
          <p:cNvPr id="56" name="Google Shape;56;p13"/>
          <p:cNvGraphicFramePr/>
          <p:nvPr/>
        </p:nvGraphicFramePr>
        <p:xfrm>
          <a:off x="359925" y="10834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{F501728A-4694-4B4E-932F-6DE6F723CAE7}</a:tableStyleId>
              </a:tblPr>
              <a:tblGrid>
                <a:gridCol w="4977150"/>
                <a:gridCol w="4977150"/>
              </a:tblGrid>
              <a:tr h="7731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Who We Must Focus On</a:t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Who We Must Avoid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7731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We Must Do</a:t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We Must Not Do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7731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How We Must Act</a:t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How We Must Not Act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7731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Where We Must Act</a:t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Where We Must Not Act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7731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When We Must Act</a:t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When We Must Not Act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7731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Why We Must Act</a:t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Why We Must Not Act</a:t>
                      </a:r>
                      <a:endParaRPr i="1" sz="1200">
                        <a:solidFill>
                          <a:schemeClr val="dk1"/>
                        </a:solidFill>
                        <a:latin typeface="IBM Plex Sans Light"/>
                        <a:ea typeface="IBM Plex Sans Light"/>
                        <a:cs typeface="IBM Plex Sans Light"/>
                        <a:sym typeface="IBM Plex Sans Light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53315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Prioritised Principles:</a:t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-304800" lvl="0" marL="45720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IBM Plex Sans"/>
                        <a:buAutoNum type="arabicPeriod"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-304800" lvl="0" marL="45720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IBM Plex Sans"/>
                        <a:buAutoNum type="arabicPeriod"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-304800" lvl="0" marL="45720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IBM Plex Sans"/>
                        <a:buAutoNum type="arabicPeriod"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-304800" lvl="0" marL="45720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IBM Plex Sans"/>
                        <a:buAutoNum type="arabicPeriod"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-3048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IBM Plex Sans"/>
                        <a:buAutoNum type="arabicPeriod"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</a:tr>
            </a:tbl>
          </a:graphicData>
        </a:graphic>
      </p:graphicFrame>
      <p:sp>
        <p:nvSpPr>
          <p:cNvPr id="57" name="Google Shape;57;p13"/>
          <p:cNvSpPr txBox="1"/>
          <p:nvPr/>
        </p:nvSpPr>
        <p:spPr>
          <a:xfrm>
            <a:off x="0" y="0"/>
            <a:ext cx="10711500" cy="3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857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IBM Plex Sans"/>
                <a:ea typeface="IBM Plex Sans"/>
                <a:cs typeface="IBM Plex Sans"/>
                <a:sym typeface="IBM Plex Sans"/>
              </a:rPr>
              <a:t>THE FINLAB TOOLKIT | TOOLCARD</a:t>
            </a:r>
            <a:endParaRPr b="1" sz="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